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DE374F7-231E-43E2-9B82-4FB82A862F81}" type="datetimeFigureOut">
              <a:rPr lang="fr-FR" smtClean="0"/>
              <a:pPr/>
              <a:t>30/11/2015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D1A7C0-A0D3-493A-BB43-CE3D077FC8E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E374F7-231E-43E2-9B82-4FB82A862F81}" type="datetimeFigureOut">
              <a:rPr lang="fr-FR" smtClean="0"/>
              <a:pPr/>
              <a:t>30/11/2015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D1A7C0-A0D3-493A-BB43-CE3D077FC8E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E374F7-231E-43E2-9B82-4FB82A862F81}" type="datetimeFigureOut">
              <a:rPr lang="fr-FR" smtClean="0"/>
              <a:pPr/>
              <a:t>30/11/2015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D1A7C0-A0D3-493A-BB43-CE3D077FC8E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E374F7-231E-43E2-9B82-4FB82A862F81}" type="datetimeFigureOut">
              <a:rPr lang="fr-FR" smtClean="0"/>
              <a:pPr/>
              <a:t>30/11/2015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D1A7C0-A0D3-493A-BB43-CE3D077FC8E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DE374F7-231E-43E2-9B82-4FB82A862F81}" type="datetimeFigureOut">
              <a:rPr lang="fr-FR" smtClean="0"/>
              <a:pPr/>
              <a:t>30/11/2015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D1A7C0-A0D3-493A-BB43-CE3D077FC8E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DE374F7-231E-43E2-9B82-4FB82A862F81}" type="datetimeFigureOut">
              <a:rPr lang="fr-FR" smtClean="0"/>
              <a:pPr/>
              <a:t>30/11/2015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D1A7C0-A0D3-493A-BB43-CE3D077FC8E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DE374F7-231E-43E2-9B82-4FB82A862F81}" type="datetimeFigureOut">
              <a:rPr lang="fr-FR" smtClean="0"/>
              <a:pPr/>
              <a:t>30/11/2015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9D1A7C0-A0D3-493A-BB43-CE3D077FC8E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DE374F7-231E-43E2-9B82-4FB82A862F81}" type="datetimeFigureOut">
              <a:rPr lang="fr-FR" smtClean="0"/>
              <a:pPr/>
              <a:t>30/11/2015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D1A7C0-A0D3-493A-BB43-CE3D077FC8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DE374F7-231E-43E2-9B82-4FB82A862F81}" type="datetimeFigureOut">
              <a:rPr lang="fr-FR" smtClean="0"/>
              <a:pPr/>
              <a:t>30/11/2015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9D1A7C0-A0D3-493A-BB43-CE3D077FC8E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DE374F7-231E-43E2-9B82-4FB82A862F81}" type="datetimeFigureOut">
              <a:rPr lang="fr-FR" smtClean="0"/>
              <a:pPr/>
              <a:t>30/11/2015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D1A7C0-A0D3-493A-BB43-CE3D077FC8E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DE374F7-231E-43E2-9B82-4FB82A862F81}" type="datetimeFigureOut">
              <a:rPr lang="fr-FR" smtClean="0"/>
              <a:pPr/>
              <a:t>30/11/2015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D1A7C0-A0D3-493A-BB43-CE3D077FC8E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374F7-231E-43E2-9B82-4FB82A862F81}" type="datetimeFigureOut">
              <a:rPr lang="fr-FR" smtClean="0"/>
              <a:pPr/>
              <a:t>30/11/2015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1A7C0-A0D3-493A-BB43-CE3D077FC8E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32145"/>
            <a:ext cx="7772400" cy="4273119"/>
          </a:xfrm>
        </p:spPr>
        <p:txBody>
          <a:bodyPr>
            <a:normAutofit/>
          </a:bodyPr>
          <a:lstStyle/>
          <a:p>
            <a:r>
              <a:rPr lang="fr-FR" b="1" u="sng" dirty="0" smtClean="0"/>
              <a:t/>
            </a:r>
            <a:br>
              <a:rPr lang="fr-FR" b="1" u="sng" dirty="0" smtClean="0"/>
            </a:br>
            <a:r>
              <a:rPr lang="fr-FR" b="1" u="sng" dirty="0"/>
              <a:t/>
            </a:r>
            <a:br>
              <a:rPr lang="fr-FR" b="1" u="sng" dirty="0"/>
            </a:br>
            <a:r>
              <a:rPr lang="fr-FR" b="1" u="sng" dirty="0" smtClean="0"/>
              <a:t/>
            </a:r>
            <a:br>
              <a:rPr lang="fr-FR" b="1" u="sng" dirty="0" smtClean="0"/>
            </a:br>
            <a:r>
              <a:rPr lang="fr-FR" b="1" u="sng" dirty="0"/>
              <a:t/>
            </a:r>
            <a:br>
              <a:rPr lang="fr-FR" b="1" u="sng" dirty="0"/>
            </a:br>
            <a:r>
              <a:rPr lang="fr-FR" dirty="0"/>
              <a:t/>
            </a:r>
            <a:br>
              <a:rPr lang="fr-FR" dirty="0"/>
            </a:br>
            <a:endParaRPr lang="fr-FR" dirty="0"/>
          </a:p>
        </p:txBody>
      </p:sp>
      <p:sp>
        <p:nvSpPr>
          <p:cNvPr id="3" name="Sous-titre 2"/>
          <p:cNvSpPr>
            <a:spLocks noGrp="1"/>
          </p:cNvSpPr>
          <p:nvPr>
            <p:ph type="subTitle" idx="1"/>
          </p:nvPr>
        </p:nvSpPr>
        <p:spPr>
          <a:xfrm>
            <a:off x="1371600" y="2708920"/>
            <a:ext cx="6400800" cy="3199455"/>
          </a:xfrm>
        </p:spPr>
        <p:txBody>
          <a:bodyPr>
            <a:normAutofit/>
          </a:bodyPr>
          <a:lstStyle/>
          <a:p>
            <a:r>
              <a:rPr lang="fr-FR" b="1" dirty="0" smtClean="0"/>
              <a:t>PROBLEMATIQUES FONCIERES ET DEVELOPPEMENT RURAL A MADAGASCAR : DIMENSIONS ANTHROPO-JURIDIQUES DES RAPPORTS FONCIER-ENVIRONNEMENT</a:t>
            </a:r>
          </a:p>
          <a:p>
            <a:endParaRPr lang="fr-FR" b="1"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Recommandation-Conclusion</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dirty="0"/>
              <a:t>Le transfert de gestion des ressources naturelles </a:t>
            </a:r>
            <a:r>
              <a:rPr lang="fr-FR" dirty="0" smtClean="0"/>
              <a:t>doit être conditionné par le transfert </a:t>
            </a:r>
            <a:r>
              <a:rPr lang="fr-FR" dirty="0"/>
              <a:t>de gestion du foncier. </a:t>
            </a:r>
            <a:endParaRPr lang="fr-FR" dirty="0" smtClean="0"/>
          </a:p>
          <a:p>
            <a:pPr algn="just"/>
            <a:r>
              <a:rPr lang="fr-FR" dirty="0" smtClean="0"/>
              <a:t>Il </a:t>
            </a:r>
            <a:r>
              <a:rPr lang="fr-FR" dirty="0"/>
              <a:t>requiert un mécanisme de zonage faisant distinguer les zones à forte biodiversité des zones aménageables et valorisables. </a:t>
            </a:r>
            <a:endParaRPr lang="fr-FR" dirty="0" smtClean="0"/>
          </a:p>
          <a:p>
            <a:pPr algn="just"/>
            <a:r>
              <a:rPr lang="fr-FR" dirty="0" smtClean="0"/>
              <a:t>Cela implique des </a:t>
            </a:r>
            <a:r>
              <a:rPr lang="fr-FR" dirty="0"/>
              <a:t>mesures d’aménagement du territoire </a:t>
            </a:r>
            <a:r>
              <a:rPr lang="fr-FR" dirty="0" smtClean="0"/>
              <a:t>garantissant la conversion des </a:t>
            </a:r>
            <a:r>
              <a:rPr lang="fr-FR" dirty="0"/>
              <a:t>capacités et </a:t>
            </a:r>
            <a:r>
              <a:rPr lang="fr-FR" dirty="0" smtClean="0"/>
              <a:t>des </a:t>
            </a:r>
            <a:r>
              <a:rPr lang="fr-FR" dirty="0"/>
              <a:t>potentialités réelles locales en nouveaux </a:t>
            </a:r>
            <a:r>
              <a:rPr lang="fr-FR" dirty="0" smtClean="0"/>
              <a:t>moyens </a:t>
            </a:r>
            <a:r>
              <a:rPr lang="fr-FR" dirty="0"/>
              <a:t>de </a:t>
            </a:r>
            <a:r>
              <a:rPr lang="fr-FR" dirty="0" smtClean="0"/>
              <a:t>fonctionnement </a:t>
            </a:r>
            <a:r>
              <a:rPr lang="fr-FR" dirty="0"/>
              <a:t>devant apporter des retombées positives pour les collectivités et les communautés locales </a:t>
            </a:r>
            <a:r>
              <a:rPr lang="fr-FR" dirty="0" smtClean="0"/>
              <a:t> riveraines des </a:t>
            </a:r>
            <a:r>
              <a:rPr lang="fr-FR" dirty="0"/>
              <a:t>sites de conservation.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ctr">
              <a:buNone/>
            </a:pPr>
            <a:endParaRPr lang="fr-FR" dirty="0" smtClean="0"/>
          </a:p>
          <a:p>
            <a:pPr algn="ctr">
              <a:buNone/>
            </a:pPr>
            <a:endParaRPr lang="fr-FR" dirty="0"/>
          </a:p>
          <a:p>
            <a:pPr algn="ctr">
              <a:buNone/>
            </a:pPr>
            <a:endParaRPr lang="fr-FR" dirty="0" smtClean="0"/>
          </a:p>
          <a:p>
            <a:pPr algn="ctr">
              <a:buNone/>
            </a:pPr>
            <a:r>
              <a:rPr lang="fr-FR" dirty="0" smtClean="0"/>
              <a:t>Merci de votre attention</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Introduction-Contexte</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a:t>De par sa particularité d’insularité, </a:t>
            </a:r>
            <a:r>
              <a:rPr lang="fr-FR" dirty="0" smtClean="0"/>
              <a:t>Madagascar </a:t>
            </a:r>
            <a:r>
              <a:rPr lang="fr-FR" dirty="0"/>
              <a:t>dispose d’une richesse </a:t>
            </a:r>
            <a:r>
              <a:rPr lang="fr-FR" dirty="0" smtClean="0"/>
              <a:t>patrimoniale en </a:t>
            </a:r>
            <a:r>
              <a:rPr lang="fr-FR" dirty="0"/>
              <a:t>ressources naturelles qui s’expliquent par l’existence d’une biodiversité à un fort taux d’endémicité</a:t>
            </a:r>
            <a:r>
              <a:rPr lang="fr-FR" dirty="0" smtClean="0"/>
              <a:t>.</a:t>
            </a:r>
          </a:p>
          <a:p>
            <a:pPr algn="just"/>
            <a:r>
              <a:rPr lang="fr-FR" dirty="0"/>
              <a:t>Les espèces sauvages apparentées aux plantes cultivées (ESA) constituent un potentiel génétique pouvant être utilisé pour développer et diversifier les cultures vivrières et industrielles, et assurer par effet d’entrainement la sécurité alimentaire régionale et nationale.</a:t>
            </a:r>
            <a:r>
              <a:rPr lang="fr-FR" dirty="0" smtClean="0"/>
              <a:t>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Introduction-Problématique</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a:t>La problématique fondamentale </a:t>
            </a:r>
            <a:r>
              <a:rPr lang="fr-FR" dirty="0" smtClean="0"/>
              <a:t>porte </a:t>
            </a:r>
            <a:r>
              <a:rPr lang="fr-FR" dirty="0"/>
              <a:t>sur la </a:t>
            </a:r>
            <a:r>
              <a:rPr lang="fr-FR" dirty="0" smtClean="0"/>
              <a:t>nécessité de transformer </a:t>
            </a:r>
            <a:r>
              <a:rPr lang="fr-FR" dirty="0"/>
              <a:t>le droit possessif en droit  usufructuaire en matière de gestion des ressources naturelles. </a:t>
            </a:r>
            <a:endParaRPr lang="fr-FR" dirty="0" smtClean="0"/>
          </a:p>
          <a:p>
            <a:pPr algn="just"/>
            <a:r>
              <a:rPr lang="fr-FR" dirty="0" smtClean="0"/>
              <a:t>La </a:t>
            </a:r>
            <a:r>
              <a:rPr lang="fr-FR" dirty="0"/>
              <a:t>démarche </a:t>
            </a:r>
            <a:r>
              <a:rPr lang="fr-FR" dirty="0" smtClean="0"/>
              <a:t>aurait </a:t>
            </a:r>
            <a:r>
              <a:rPr lang="fr-FR" dirty="0"/>
              <a:t>à se conformer aux principes relatifs aux droits d’usage et d’exploitation basés sur les maîtrises des aspects écologiques et techniques de gestion environnementale.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Introduction-Problématique</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a:t>Paradoxalement à cette situation, la politique actuelle d’exportation </a:t>
            </a:r>
            <a:r>
              <a:rPr lang="fr-FR" dirty="0" smtClean="0"/>
              <a:t>est basée </a:t>
            </a:r>
            <a:r>
              <a:rPr lang="fr-FR" dirty="0"/>
              <a:t>sur un système tributaire du commerce mondial et de ses normes de produits imposées par le marché </a:t>
            </a:r>
            <a:r>
              <a:rPr lang="fr-FR" dirty="0" smtClean="0"/>
              <a:t>international. </a:t>
            </a:r>
          </a:p>
          <a:p>
            <a:pPr algn="just"/>
            <a:r>
              <a:rPr lang="fr-FR" dirty="0" smtClean="0"/>
              <a:t>Ce qui pourrait </a:t>
            </a:r>
            <a:r>
              <a:rPr lang="fr-FR" dirty="0"/>
              <a:t>contribuer à l’accentuation de la dévalorisation des variétés sauvages locales non-inventoriées, non-collectionnées et non-protégées. </a:t>
            </a:r>
          </a:p>
          <a:p>
            <a:pPr algn="just"/>
            <a:r>
              <a:rPr lang="fr-FR" dirty="0"/>
              <a:t>La </a:t>
            </a:r>
            <a:r>
              <a:rPr lang="fr-FR" dirty="0" err="1"/>
              <a:t>juridicisation</a:t>
            </a:r>
            <a:r>
              <a:rPr lang="fr-FR" dirty="0"/>
              <a:t> de cette situation se doit de consister à légaliser les éléments d’écosystèmes de représentativité biologique menacés de disparition à des fins de conservation ex situ et in situ </a:t>
            </a:r>
            <a:r>
              <a:rPr lang="fr-FR" dirty="0" smtClean="0"/>
              <a:t>pour garantir la disponibilité de matériels </a:t>
            </a:r>
            <a:r>
              <a:rPr lang="fr-FR" dirty="0"/>
              <a:t>de souche de variétés performantes.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Objectif global</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L’objectif </a:t>
            </a:r>
            <a:r>
              <a:rPr lang="fr-FR" dirty="0"/>
              <a:t>principal </a:t>
            </a:r>
            <a:r>
              <a:rPr lang="fr-FR" dirty="0" smtClean="0"/>
              <a:t>consiste: </a:t>
            </a:r>
          </a:p>
          <a:p>
            <a:pPr algn="just"/>
            <a:r>
              <a:rPr lang="fr-FR" dirty="0" smtClean="0"/>
              <a:t>à </a:t>
            </a:r>
            <a:r>
              <a:rPr lang="fr-FR" dirty="0"/>
              <a:t>l’élaboration d’un cadre de politique publique approprié à cette nécessité impérative de protection des ressources et des matériels </a:t>
            </a:r>
            <a:r>
              <a:rPr lang="fr-FR" dirty="0" smtClean="0"/>
              <a:t>génétiques</a:t>
            </a:r>
          </a:p>
          <a:p>
            <a:pPr algn="just"/>
            <a:r>
              <a:rPr lang="fr-FR" dirty="0" smtClean="0"/>
              <a:t>et à privilégier </a:t>
            </a:r>
            <a:r>
              <a:rPr lang="fr-FR" dirty="0"/>
              <a:t>les aspects d’intégration de la conservation avec la valorisation par le biais d’une dotation de </a:t>
            </a:r>
            <a:r>
              <a:rPr lang="fr-FR" dirty="0" err="1"/>
              <a:t>capabilités</a:t>
            </a:r>
            <a:r>
              <a:rPr lang="fr-FR" dirty="0"/>
              <a:t> </a:t>
            </a:r>
            <a:r>
              <a:rPr lang="fr-FR" dirty="0" smtClean="0"/>
              <a:t>aux </a:t>
            </a:r>
            <a:r>
              <a:rPr lang="fr-FR" dirty="0"/>
              <a:t>divers utilisateurs. </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Méthodologie</a:t>
            </a:r>
            <a:endParaRPr lang="fr-FR" dirty="0"/>
          </a:p>
        </p:txBody>
      </p:sp>
      <p:sp>
        <p:nvSpPr>
          <p:cNvPr id="3" name="Espace réservé du contenu 2"/>
          <p:cNvSpPr>
            <a:spLocks noGrp="1"/>
          </p:cNvSpPr>
          <p:nvPr>
            <p:ph idx="1"/>
          </p:nvPr>
        </p:nvSpPr>
        <p:spPr/>
        <p:txBody>
          <a:bodyPr>
            <a:normAutofit/>
          </a:bodyPr>
          <a:lstStyle/>
          <a:p>
            <a:pPr algn="just"/>
            <a:r>
              <a:rPr lang="fr-FR" sz="2000" dirty="0"/>
              <a:t>La gouvernance des ressources naturelles nécessite la mise en cohérence des textes y afférents aux principes et mécanismes de décentralisation dont la décentralisation foncière, quant à la mise en œuvre de leur gouvernance locale par rapport à l’accès, à la conservation, à l’utilisation et à </a:t>
            </a:r>
            <a:r>
              <a:rPr lang="fr-FR" sz="2000" dirty="0" smtClean="0"/>
              <a:t>l’échange.</a:t>
            </a:r>
          </a:p>
          <a:p>
            <a:pPr algn="just"/>
            <a:r>
              <a:rPr lang="fr-FR" sz="2000" dirty="0" smtClean="0"/>
              <a:t>Pour ce faire, les </a:t>
            </a:r>
            <a:r>
              <a:rPr lang="fr-FR" sz="2000" dirty="0"/>
              <a:t>collectivités locales </a:t>
            </a:r>
            <a:r>
              <a:rPr lang="fr-FR" sz="2000" dirty="0" smtClean="0"/>
              <a:t>devraient être dotées de </a:t>
            </a:r>
            <a:r>
              <a:rPr lang="fr-FR" sz="2000" dirty="0" err="1"/>
              <a:t>capabilités</a:t>
            </a:r>
            <a:r>
              <a:rPr lang="fr-FR" sz="2000" dirty="0"/>
              <a:t> </a:t>
            </a:r>
            <a:r>
              <a:rPr lang="fr-FR" sz="2000" dirty="0" smtClean="0"/>
              <a:t>institutionnelles</a:t>
            </a:r>
            <a:r>
              <a:rPr lang="fr-FR" sz="2000" dirty="0"/>
              <a:t>, économiques et techniques </a:t>
            </a:r>
            <a:r>
              <a:rPr lang="fr-FR" sz="2000" dirty="0" smtClean="0"/>
              <a:t>selon une rationalité  </a:t>
            </a:r>
            <a:r>
              <a:rPr lang="fr-FR" sz="2000" dirty="0"/>
              <a:t>intégrée </a:t>
            </a:r>
            <a:r>
              <a:rPr lang="fr-FR" sz="2000" dirty="0" smtClean="0"/>
              <a:t>et une mise en </a:t>
            </a:r>
            <a:r>
              <a:rPr lang="fr-FR" sz="2000" dirty="0" err="1" smtClean="0"/>
              <a:t>coviabilité</a:t>
            </a:r>
            <a:r>
              <a:rPr lang="fr-FR" sz="2000" dirty="0" smtClean="0"/>
              <a:t> de </a:t>
            </a:r>
            <a:r>
              <a:rPr lang="fr-FR" sz="2000" dirty="0"/>
              <a:t>l’accès, de </a:t>
            </a:r>
            <a:r>
              <a:rPr lang="fr-FR" sz="2000" dirty="0" smtClean="0"/>
              <a:t>la conservation</a:t>
            </a:r>
            <a:r>
              <a:rPr lang="fr-FR" sz="2000" dirty="0"/>
              <a:t>, </a:t>
            </a:r>
            <a:r>
              <a:rPr lang="fr-FR" sz="2000" dirty="0" smtClean="0"/>
              <a:t>de l’utilisation </a:t>
            </a:r>
            <a:r>
              <a:rPr lang="fr-FR" sz="2000" dirty="0"/>
              <a:t>et d’échange des ressources </a:t>
            </a:r>
            <a:r>
              <a:rPr lang="fr-FR" sz="2000" dirty="0" err="1"/>
              <a:t>phytogénétiques</a:t>
            </a:r>
            <a:r>
              <a:rPr lang="fr-FR" sz="2000" dirty="0"/>
              <a:t> ainsi que </a:t>
            </a:r>
            <a:r>
              <a:rPr lang="fr-FR" sz="2000" dirty="0" smtClean="0"/>
              <a:t>de </a:t>
            </a:r>
            <a:r>
              <a:rPr lang="fr-FR" sz="2000" dirty="0"/>
              <a:t>la prospection, de la collecte, de la collection, de la caractérisation pour promouvoir l’obtention variétale locale </a:t>
            </a:r>
            <a:r>
              <a:rPr lang="fr-FR" sz="2000" dirty="0" smtClean="0"/>
              <a:t>et la production </a:t>
            </a:r>
            <a:r>
              <a:rPr lang="fr-FR" sz="2000" dirty="0"/>
              <a:t>semencière en se conformant aux spécificités </a:t>
            </a:r>
            <a:r>
              <a:rPr lang="fr-FR" sz="2000" dirty="0" err="1"/>
              <a:t>agroécologiques</a:t>
            </a:r>
            <a:r>
              <a:rPr lang="fr-FR" sz="2000" dirty="0"/>
              <a:t>, </a:t>
            </a:r>
            <a:r>
              <a:rPr lang="fr-FR" sz="2000" dirty="0" err="1"/>
              <a:t>anthropo</a:t>
            </a:r>
            <a:r>
              <a:rPr lang="fr-FR" sz="2000" dirty="0"/>
              <a:t>-nutritionnelles et </a:t>
            </a:r>
            <a:r>
              <a:rPr lang="fr-FR" sz="2000" dirty="0" err="1" smtClean="0"/>
              <a:t>anthropo</a:t>
            </a:r>
            <a:r>
              <a:rPr lang="fr-FR" sz="2000" dirty="0" smtClean="0"/>
              <a:t>-culturelles locales.</a:t>
            </a:r>
            <a:endParaRPr lang="fr-F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a:t>
            </a:r>
            <a:endParaRPr lang="fr-FR" dirty="0"/>
          </a:p>
        </p:txBody>
      </p:sp>
      <p:sp>
        <p:nvSpPr>
          <p:cNvPr id="3" name="Espace réservé du contenu 2"/>
          <p:cNvSpPr>
            <a:spLocks noGrp="1"/>
          </p:cNvSpPr>
          <p:nvPr>
            <p:ph idx="1"/>
          </p:nvPr>
        </p:nvSpPr>
        <p:spPr/>
        <p:txBody>
          <a:bodyPr>
            <a:normAutofit fontScale="92500"/>
          </a:bodyPr>
          <a:lstStyle/>
          <a:p>
            <a:pPr algn="just"/>
            <a:r>
              <a:rPr lang="fr-FR" dirty="0"/>
              <a:t>Le dimensionnement multisectoriel de la gestion des ressources naturelles explique la multifonctionnalité des écosystèmes</a:t>
            </a:r>
            <a:r>
              <a:rPr lang="fr-FR" dirty="0" smtClean="0"/>
              <a:t>.</a:t>
            </a:r>
          </a:p>
          <a:p>
            <a:pPr algn="just"/>
            <a:r>
              <a:rPr lang="fr-FR" dirty="0"/>
              <a:t>la gestion des ressources naturelles ne peut </a:t>
            </a:r>
            <a:r>
              <a:rPr lang="fr-FR" dirty="0" smtClean="0"/>
              <a:t>qu’être localisée </a:t>
            </a:r>
            <a:r>
              <a:rPr lang="fr-FR" dirty="0"/>
              <a:t>en raison de la diversité écologique et de la raréfaction des </a:t>
            </a:r>
            <a:r>
              <a:rPr lang="fr-FR" dirty="0" smtClean="0"/>
              <a:t>ressources.</a:t>
            </a:r>
            <a:r>
              <a:rPr lang="fr-FR" dirty="0"/>
              <a:t> </a:t>
            </a:r>
            <a:endParaRPr lang="fr-FR" dirty="0" smtClean="0"/>
          </a:p>
          <a:p>
            <a:pPr algn="just"/>
            <a:r>
              <a:rPr lang="fr-FR" dirty="0" smtClean="0"/>
              <a:t>La conservation ne </a:t>
            </a:r>
            <a:r>
              <a:rPr lang="fr-FR" dirty="0"/>
              <a:t>peut être pérennisée que par </a:t>
            </a:r>
            <a:r>
              <a:rPr lang="fr-FR" dirty="0" smtClean="0"/>
              <a:t>des mesures de </a:t>
            </a:r>
            <a:r>
              <a:rPr lang="fr-FR" dirty="0" err="1" smtClean="0"/>
              <a:t>coviabilisation</a:t>
            </a:r>
            <a:r>
              <a:rPr lang="fr-FR" dirty="0" smtClean="0"/>
              <a:t> avec les </a:t>
            </a:r>
            <a:r>
              <a:rPr lang="fr-FR" dirty="0"/>
              <a:t>diverses </a:t>
            </a:r>
            <a:r>
              <a:rPr lang="fr-FR" dirty="0" smtClean="0"/>
              <a:t>actions à </a:t>
            </a:r>
            <a:r>
              <a:rPr lang="fr-FR" dirty="0"/>
              <a:t>vocation économique.</a:t>
            </a:r>
            <a:r>
              <a:rPr lang="fr-FR" dirty="0" smtClean="0"/>
              <a:t>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 (suite)</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a:t>Il s’agit </a:t>
            </a:r>
            <a:r>
              <a:rPr lang="fr-FR" dirty="0" smtClean="0"/>
              <a:t>d’en considérer le </a:t>
            </a:r>
            <a:r>
              <a:rPr lang="fr-FR" dirty="0"/>
              <a:t>concept </a:t>
            </a:r>
            <a:r>
              <a:rPr lang="fr-FR" dirty="0" smtClean="0"/>
              <a:t>espace-ressource-population locale </a:t>
            </a:r>
            <a:r>
              <a:rPr lang="fr-FR" dirty="0"/>
              <a:t>et le concept foncier-environnement </a:t>
            </a:r>
            <a:r>
              <a:rPr lang="fr-FR" dirty="0" smtClean="0"/>
              <a:t>pour </a:t>
            </a:r>
            <a:r>
              <a:rPr lang="fr-FR" dirty="0"/>
              <a:t>rationaliser </a:t>
            </a:r>
            <a:r>
              <a:rPr lang="fr-FR" dirty="0" smtClean="0"/>
              <a:t>la gouvernance locale en fonction des </a:t>
            </a:r>
            <a:r>
              <a:rPr lang="fr-FR" dirty="0"/>
              <a:t>maîtrises foncières </a:t>
            </a:r>
            <a:r>
              <a:rPr lang="fr-FR" dirty="0" smtClean="0"/>
              <a:t>environnementales caractéristique d’une zone donnée.</a:t>
            </a:r>
          </a:p>
          <a:p>
            <a:pPr algn="just"/>
            <a:r>
              <a:rPr lang="fr-FR" dirty="0"/>
              <a:t>Ces différents concepts </a:t>
            </a:r>
            <a:r>
              <a:rPr lang="fr-FR" dirty="0" smtClean="0"/>
              <a:t>servent de base au processus de </a:t>
            </a:r>
            <a:r>
              <a:rPr lang="fr-FR" dirty="0" err="1" smtClean="0"/>
              <a:t>juridicisation</a:t>
            </a:r>
            <a:r>
              <a:rPr lang="fr-FR" dirty="0" smtClean="0"/>
              <a:t> </a:t>
            </a:r>
            <a:r>
              <a:rPr lang="fr-FR" dirty="0"/>
              <a:t>des caractères </a:t>
            </a:r>
            <a:r>
              <a:rPr lang="fr-FR" dirty="0" err="1"/>
              <a:t>anthropo</a:t>
            </a:r>
            <a:r>
              <a:rPr lang="fr-FR" dirty="0"/>
              <a:t>-culturels </a:t>
            </a:r>
            <a:r>
              <a:rPr lang="fr-FR" dirty="0" smtClean="0"/>
              <a:t>et institutionnels </a:t>
            </a:r>
            <a:r>
              <a:rPr lang="fr-FR" dirty="0"/>
              <a:t>que requiert </a:t>
            </a:r>
            <a:r>
              <a:rPr lang="fr-FR" dirty="0" smtClean="0"/>
              <a:t>la gouvernance locale des ressources naturelles.</a:t>
            </a:r>
            <a:endParaRPr lang="fr-FR" dirty="0"/>
          </a:p>
          <a:p>
            <a:pPr algn="just"/>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 (suite)</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A cet effet, il est requis la considération des éléments ci-après:</a:t>
            </a:r>
          </a:p>
          <a:p>
            <a:pPr marL="342900" lvl="1" indent="-342900">
              <a:buFont typeface="Arial" pitchFamily="34" charset="0"/>
              <a:buChar char="•"/>
            </a:pPr>
            <a:r>
              <a:rPr lang="fr-FR" b="1" i="1" dirty="0"/>
              <a:t>Les rapports espace-ressource</a:t>
            </a:r>
            <a:endParaRPr lang="fr-FR" sz="1800" b="1" i="1" dirty="0"/>
          </a:p>
          <a:p>
            <a:pPr marL="342900" lvl="1" indent="-342900">
              <a:buFont typeface="Arial" pitchFamily="34" charset="0"/>
              <a:buChar char="•"/>
            </a:pPr>
            <a:r>
              <a:rPr lang="fr-FR" b="1" i="1" dirty="0"/>
              <a:t>Les rapports intrinsèques entre le foncier et l’environnement</a:t>
            </a:r>
            <a:endParaRPr lang="fr-FR" sz="1800" b="1" i="1" dirty="0"/>
          </a:p>
          <a:p>
            <a:pPr marL="342900" lvl="1" indent="-342900">
              <a:buFont typeface="Arial" pitchFamily="34" charset="0"/>
              <a:buChar char="•"/>
            </a:pPr>
            <a:r>
              <a:rPr lang="fr-FR" b="1" i="1" dirty="0"/>
              <a:t>Les maîtrises </a:t>
            </a:r>
            <a:r>
              <a:rPr lang="fr-FR" b="1" i="1" dirty="0" smtClean="0"/>
              <a:t>foncières du </a:t>
            </a:r>
            <a:r>
              <a:rPr lang="fr-FR" b="1" i="1" dirty="0"/>
              <a:t>système d’occupation de l’espace et d’accès aux ressources naturelles </a:t>
            </a:r>
            <a:endParaRPr lang="fr-FR" sz="1800" b="1" i="1" dirty="0"/>
          </a:p>
          <a:p>
            <a:pPr marL="342900" lvl="1" indent="-342900">
              <a:buFont typeface="Arial" pitchFamily="34" charset="0"/>
              <a:buChar char="•"/>
            </a:pPr>
            <a:r>
              <a:rPr lang="fr-FR" b="1" i="1" dirty="0"/>
              <a:t>L’échelle de valorisation économique</a:t>
            </a:r>
          </a:p>
          <a:p>
            <a:pPr marL="342900" lvl="1" indent="-342900">
              <a:buFont typeface="Arial" pitchFamily="34" charset="0"/>
              <a:buChar char="•"/>
            </a:pPr>
            <a:r>
              <a:rPr lang="fr-FR" b="1" i="1" dirty="0"/>
              <a:t>La démarche </a:t>
            </a:r>
            <a:r>
              <a:rPr lang="fr-FR" b="1" i="1" dirty="0" smtClean="0"/>
              <a:t>intégrée </a:t>
            </a:r>
            <a:r>
              <a:rPr lang="fr-FR" b="1" i="1" dirty="0" smtClean="0"/>
              <a:t>et holistique des </a:t>
            </a:r>
            <a:r>
              <a:rPr lang="fr-FR" b="1" i="1" dirty="0" smtClean="0"/>
              <a:t>dimensions sociétales, économiques et écologiques locales</a:t>
            </a:r>
            <a:endParaRPr lang="fr-FR" b="1" i="1" dirty="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629</Words>
  <Application>Microsoft Office PowerPoint</Application>
  <PresentationFormat>Affichage à l'écran (4:3)</PresentationFormat>
  <Paragraphs>41</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     </vt:lpstr>
      <vt:lpstr>Introduction-Contexte</vt:lpstr>
      <vt:lpstr>Introduction-Problématique</vt:lpstr>
      <vt:lpstr>Introduction-Problématique</vt:lpstr>
      <vt:lpstr>Introduction- Objectif global</vt:lpstr>
      <vt:lpstr>Méthodologie</vt:lpstr>
      <vt:lpstr>Résultats</vt:lpstr>
      <vt:lpstr>Résultats (suite)</vt:lpstr>
      <vt:lpstr>Résultats (suite)</vt:lpstr>
      <vt:lpstr>Recommandation-Conclusion</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w7</dc:creator>
  <cp:lastModifiedBy>w7</cp:lastModifiedBy>
  <cp:revision>8</cp:revision>
  <dcterms:created xsi:type="dcterms:W3CDTF">2015-11-25T18:39:34Z</dcterms:created>
  <dcterms:modified xsi:type="dcterms:W3CDTF">2015-11-30T19:58:40Z</dcterms:modified>
</cp:coreProperties>
</file>